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7" r:id="rId4"/>
    <p:sldId id="257" r:id="rId5"/>
    <p:sldId id="270" r:id="rId6"/>
    <p:sldId id="258" r:id="rId7"/>
    <p:sldId id="269" r:id="rId8"/>
    <p:sldId id="259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9E9666-07CA-A65B-EB00-CEE40F02A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9FCADE-09EB-BCAC-C34A-218CFCC96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6F3181-D71A-D047-A6F5-315220583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577FD2-9100-C19B-6ADC-0B4C70B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11217B-30A4-8D66-C4FB-FA5974D0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1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340B2-2C30-4B96-6B77-4F624831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B1E6FB-1C96-5789-49A7-47F27A891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0872D7-CC69-1AB1-8189-B684C4C3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6B69C3-4784-9D3F-B8C9-8A06F8C1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52743-ABF6-4F02-B850-A83E035C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37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CDE901-865B-16EB-65A4-47A44266D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2E8AE2-6C13-334D-159B-54CB8426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9D1C0-0CE1-5CD6-9FE2-8DB6C3A7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B92469-DC44-DADD-4DBA-E8F20EBE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82F8D-3C9C-805B-49BE-C27D42FE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9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A6BEF1-2D8C-4CB1-9432-9DF51E7D1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171EF-6D54-93A9-2E26-858BB514C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1E30A2-D24F-2800-28DB-51C3DD2E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2D6F0-09E7-0E61-7DD7-F248FCAEB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48434-9906-0BB8-F1F5-22FD65E76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6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ED919-3A83-2921-BE7A-21177602B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68223-E1D6-4B2D-B895-95F7FE1D9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FDFB90-D370-50E0-99F3-ABA74F08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116D1-895E-E670-B0FA-609B18A8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527DBE-B51D-7BC9-B072-30C23DB85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3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55445-876A-93FE-A865-4D415DF5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203C4-8E11-12DB-EFD5-1BB1F786B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C9868-7581-5EB8-1BDF-1EDF597EA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3E1B0-17F4-CAF6-95E0-2C79EF11E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45A014-2C72-5192-986C-C333C4EC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176CD9-34B6-96B4-1B88-F0600FF8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11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AA489-74A4-8C78-3F82-97404A26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460419-05D7-3141-BE46-5FE3E10DC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8A08EA-5B1E-C744-292B-7A56745C6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1353EC-06C8-D005-D94C-0F4F75B97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0FE63FD-C383-DF23-2DEC-CEB81BEC5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63FC8B8-6934-20BF-2590-AA023804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F396D6-2035-DBD5-E507-2468018C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EFC333-5ED8-3F69-1CD1-D2524B77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17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646EC-78B4-D13C-5375-E3EDEE37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EDE12E-1608-3035-458E-2C5B1C1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A752DC-5E03-15D6-7B53-0AD9F19E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4A3E8A-5F87-EAB7-F11F-328297C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5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74EC50-A346-8FFE-7843-35EB7885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736963-461F-3422-5592-D862761DF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C062BA-DBBA-406F-30F7-0A683237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05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D408B-6BB0-112C-FC5F-0065E44F8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B5FF9-6D5E-D7DE-F1BD-819BDC99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BEBDF6-D839-E74C-76CB-2C353003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52360B-F5BF-D59D-FB87-0EA9F6E3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5C9AA-04C3-ABD7-8E62-86C28E18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747A3A-5B82-BFDA-1140-CA1AA08E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81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ED8B0-13F7-6D16-26FD-542AE63A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5064C6-8EBF-B80C-56D4-123F2F5B0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9A9014-F9F7-B59B-C5CA-321B0583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E6BC40-F926-43E8-1966-E0137030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E87DB5-7388-2355-7651-FB5FCC45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75F2-B03E-A9D6-FAE0-24F81CC0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96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E104EDC-29FF-44E3-43C8-C8866705A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FC006-70CE-3D45-260C-8E4BAE460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5A7AEF-53F5-89B9-F83C-2A26F00DD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0AF58-3B19-4107-A32F-4282E8670098}" type="datetimeFigureOut">
              <a:rPr lang="fr-FR" smtClean="0"/>
              <a:t>13/01/2025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704A1-594A-0F1D-607B-88EB8D9F1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E66C86-85A5-D98C-414C-57CB2B3E9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EEE718-DF39-43FD-9A33-5748F2E40E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89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70564E-B040-9065-53C3-BF3A3ABF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enade à travers lexposition, mettant en scène Baba-Yaga, Gnomus, Il Vecchio Castello et La Grande Porte de Kiev">
            <a:extLst>
              <a:ext uri="{FF2B5EF4-FFF2-40B4-BE49-F238E27FC236}">
                <a16:creationId xmlns:a16="http://schemas.microsoft.com/office/drawing/2014/main" id="{2D291919-DC51-2BBB-91D4-B39D6214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4" y="0"/>
            <a:ext cx="10294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A5CA58-3884-EA7A-8A15-E45AE9E27961}"/>
              </a:ext>
            </a:extLst>
          </p:cNvPr>
          <p:cNvSpPr/>
          <p:nvPr/>
        </p:nvSpPr>
        <p:spPr>
          <a:xfrm>
            <a:off x="2075138" y="4552090"/>
            <a:ext cx="81829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Promenade</a:t>
            </a:r>
            <a:r>
              <a:rPr lang="fr-FR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36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dans l’exposition des tableaux</a:t>
            </a:r>
          </a:p>
          <a:p>
            <a:pPr algn="ctr"/>
            <a:r>
              <a:rPr lang="fr-FR" sz="36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d’Hartmann p</a:t>
            </a:r>
            <a:r>
              <a:rPr lang="fr-FR" sz="36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 Modeste Moussorgski</a:t>
            </a:r>
            <a:endParaRPr lang="fr-F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284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0E65B7B-2C0B-00A2-E11F-F15E1925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1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7" y="0"/>
            <a:ext cx="5454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26A86F-1931-3854-538D-3B7D52953556}"/>
              </a:ext>
            </a:extLst>
          </p:cNvPr>
          <p:cNvSpPr txBox="1"/>
          <p:nvPr/>
        </p:nvSpPr>
        <p:spPr>
          <a:xfrm>
            <a:off x="5822629" y="470180"/>
            <a:ext cx="609506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sz="6000" dirty="0" err="1">
                <a:solidFill>
                  <a:srgbClr val="FFFF00"/>
                </a:solidFill>
              </a:rPr>
              <a:t>Gnomus</a:t>
            </a:r>
            <a:endParaRPr lang="fr-FR" sz="6000" dirty="0">
              <a:solidFill>
                <a:srgbClr val="FFFF00"/>
              </a:solidFill>
            </a:endParaRPr>
          </a:p>
          <a:p>
            <a:pPr algn="ctr"/>
            <a:r>
              <a:rPr lang="fr-FR" sz="6000" dirty="0">
                <a:solidFill>
                  <a:srgbClr val="FFFF00"/>
                </a:solidFill>
              </a:rPr>
              <a:t> étrange gnome aux</a:t>
            </a:r>
          </a:p>
          <a:p>
            <a:pPr algn="ctr"/>
            <a:r>
              <a:rPr lang="fr-FR" sz="6000" dirty="0">
                <a:solidFill>
                  <a:srgbClr val="FFFF00"/>
                </a:solidFill>
              </a:rPr>
              <a:t>pattes tordues et au regard inquiétant</a:t>
            </a:r>
          </a:p>
        </p:txBody>
      </p:sp>
    </p:spTree>
    <p:extLst>
      <p:ext uri="{BB962C8B-B14F-4D97-AF65-F5344CB8AC3E}">
        <p14:creationId xmlns:p14="http://schemas.microsoft.com/office/powerpoint/2010/main" val="16629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875BA8-A6F5-3396-500C-C107F20EF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omenade à travers lexposition Hartmann, mettant en scène les tableaux Baba-Yaga, Gnomus, Il Vecchio Castello et La Grande Porte de Kiev">
            <a:extLst>
              <a:ext uri="{FF2B5EF4-FFF2-40B4-BE49-F238E27FC236}">
                <a16:creationId xmlns:a16="http://schemas.microsoft.com/office/drawing/2014/main" id="{1C390E02-A869-40C1-17C9-62ABEC77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205" y="0"/>
            <a:ext cx="893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1634C-1332-F2BF-D547-6F9FCCFEC07A}"/>
              </a:ext>
            </a:extLst>
          </p:cNvPr>
          <p:cNvSpPr/>
          <p:nvPr/>
        </p:nvSpPr>
        <p:spPr>
          <a:xfrm>
            <a:off x="4704329" y="6013465"/>
            <a:ext cx="380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fr-FR" sz="54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romenade</a:t>
            </a:r>
          </a:p>
        </p:txBody>
      </p:sp>
    </p:spTree>
    <p:extLst>
      <p:ext uri="{BB962C8B-B14F-4D97-AF65-F5344CB8AC3E}">
        <p14:creationId xmlns:p14="http://schemas.microsoft.com/office/powerpoint/2010/main" val="1427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chio Castello | Crescendo Magazine">
            <a:extLst>
              <a:ext uri="{FF2B5EF4-FFF2-40B4-BE49-F238E27FC236}">
                <a16:creationId xmlns:a16="http://schemas.microsoft.com/office/drawing/2014/main" id="{398EC4DF-D2DF-77D0-3B69-1E30073B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8" y="73683"/>
            <a:ext cx="10145084" cy="67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298C920-FCE3-3DDB-036A-782576DF768A}"/>
              </a:ext>
            </a:extLst>
          </p:cNvPr>
          <p:cNvSpPr txBox="1"/>
          <p:nvPr/>
        </p:nvSpPr>
        <p:spPr>
          <a:xfrm>
            <a:off x="943528" y="736623"/>
            <a:ext cx="10623632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FFFF00"/>
                </a:solidFill>
                <a:latin typeface="Aleo-Regular"/>
              </a:rPr>
              <a:t>Aquarelle d’un </a:t>
            </a:r>
          </a:p>
          <a:p>
            <a:r>
              <a:rPr lang="fr-FR" sz="4800">
                <a:solidFill>
                  <a:srgbClr val="FFFF00"/>
                </a:solidFill>
                <a:latin typeface="Aleo-Regular"/>
              </a:rPr>
              <a:t>vieux </a:t>
            </a:r>
            <a:r>
              <a:rPr lang="fr-FR" sz="4800" dirty="0">
                <a:solidFill>
                  <a:srgbClr val="FFFF00"/>
                </a:solidFill>
                <a:latin typeface="Aleo-Regular"/>
              </a:rPr>
              <a:t>château </a:t>
            </a:r>
          </a:p>
          <a:p>
            <a:endParaRPr lang="fr-FR" sz="4800" dirty="0">
              <a:solidFill>
                <a:srgbClr val="FFFF00"/>
              </a:solidFill>
              <a:latin typeface="Aleo-Regular"/>
            </a:endParaRPr>
          </a:p>
          <a:p>
            <a:endParaRPr lang="fr-FR" sz="4800" dirty="0">
              <a:solidFill>
                <a:srgbClr val="FFFF00"/>
              </a:solidFill>
              <a:latin typeface="Aleo-Regular"/>
            </a:endParaRPr>
          </a:p>
          <a:p>
            <a:endParaRPr lang="fr-FR" sz="7200" dirty="0">
              <a:solidFill>
                <a:srgbClr val="FFFF00"/>
              </a:solidFill>
              <a:latin typeface="Aleo-Regular"/>
            </a:endParaRPr>
          </a:p>
          <a:p>
            <a:endParaRPr lang="fr-FR" sz="4800" dirty="0">
              <a:solidFill>
                <a:srgbClr val="FFFF00"/>
              </a:solidFill>
              <a:latin typeface="Aleo-Regular"/>
            </a:endParaRPr>
          </a:p>
          <a:p>
            <a:r>
              <a:rPr lang="fr-FR" sz="4000" dirty="0">
                <a:solidFill>
                  <a:srgbClr val="FFFF00"/>
                </a:solidFill>
                <a:latin typeface="Aleo-Regular"/>
              </a:rPr>
              <a:t>avec un troubadour chantant à l’extérieur</a:t>
            </a:r>
          </a:p>
          <a:p>
            <a:r>
              <a:rPr lang="fr-FR" sz="4000" dirty="0">
                <a:solidFill>
                  <a:schemeClr val="bg1"/>
                </a:solidFill>
                <a:latin typeface="Aleo-Regular"/>
              </a:rPr>
              <a:t>Écoutez la voix humaine de l’orgue </a:t>
            </a:r>
            <a:br>
              <a:rPr lang="fr-FR" sz="6000" dirty="0"/>
            </a:br>
            <a:endParaRPr lang="fr-FR" sz="6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6B8F2B-29D6-5A63-AF05-646127D7CA9C}"/>
              </a:ext>
            </a:extLst>
          </p:cNvPr>
          <p:cNvSpPr txBox="1"/>
          <p:nvPr/>
        </p:nvSpPr>
        <p:spPr>
          <a:xfrm>
            <a:off x="1023458" y="0"/>
            <a:ext cx="5696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800" b="0" i="0" dirty="0">
                <a:solidFill>
                  <a:srgbClr val="FFFF00"/>
                </a:solidFill>
                <a:effectLst/>
                <a:latin typeface="Aleo-Regular"/>
              </a:rPr>
              <a:t>Il </a:t>
            </a:r>
            <a:r>
              <a:rPr lang="fr-FR" sz="4800" b="0" i="0" dirty="0" err="1">
                <a:solidFill>
                  <a:srgbClr val="FFFF00"/>
                </a:solidFill>
                <a:effectLst/>
                <a:latin typeface="Aleo-Regular"/>
              </a:rPr>
              <a:t>vecchio</a:t>
            </a:r>
            <a:r>
              <a:rPr lang="fr-FR" sz="4800" b="0" i="0" dirty="0">
                <a:solidFill>
                  <a:srgbClr val="FFFF00"/>
                </a:solidFill>
                <a:effectLst/>
                <a:latin typeface="Aleo-Regular"/>
              </a:rPr>
              <a:t> </a:t>
            </a:r>
            <a:r>
              <a:rPr lang="fr-FR" sz="4800" b="0" i="0" dirty="0" err="1">
                <a:solidFill>
                  <a:srgbClr val="FFFF00"/>
                </a:solidFill>
                <a:effectLst/>
                <a:latin typeface="Aleo-Regular"/>
              </a:rPr>
              <a:t>castello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0332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59629-C276-5935-4F1B-3704C4876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xposition des tableaux de Hartmann qui ont inspiré Moussorgski pour Tableaux dunexposition">
            <a:extLst>
              <a:ext uri="{FF2B5EF4-FFF2-40B4-BE49-F238E27FC236}">
                <a16:creationId xmlns:a16="http://schemas.microsoft.com/office/drawing/2014/main" id="{50A880E7-7423-501E-6FEF-D0F16CB98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0" y="0"/>
            <a:ext cx="91211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B7F2A4-324C-F0DF-E035-C3017283C327}"/>
              </a:ext>
            </a:extLst>
          </p:cNvPr>
          <p:cNvSpPr/>
          <p:nvPr/>
        </p:nvSpPr>
        <p:spPr>
          <a:xfrm>
            <a:off x="4046509" y="6036325"/>
            <a:ext cx="42208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fr-FR" sz="6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romenade</a:t>
            </a:r>
          </a:p>
        </p:txBody>
      </p:sp>
    </p:spTree>
    <p:extLst>
      <p:ext uri="{BB962C8B-B14F-4D97-AF65-F5344CB8AC3E}">
        <p14:creationId xmlns:p14="http://schemas.microsoft.com/office/powerpoint/2010/main" val="230403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ight + Sound | Concert Digital Guide | Hartmann's Artwork">
            <a:extLst>
              <a:ext uri="{FF2B5EF4-FFF2-40B4-BE49-F238E27FC236}">
                <a16:creationId xmlns:a16="http://schemas.microsoft.com/office/drawing/2014/main" id="{96027111-8350-115F-EA5F-ADCC7FA0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93" y="0"/>
            <a:ext cx="9193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CD1D7C-E41B-703E-A0AC-EEB0845AE241}"/>
              </a:ext>
            </a:extLst>
          </p:cNvPr>
          <p:cNvSpPr txBox="1"/>
          <p:nvPr/>
        </p:nvSpPr>
        <p:spPr>
          <a:xfrm>
            <a:off x="1623059" y="-53340"/>
            <a:ext cx="9131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/>
              <a:t>Le </a:t>
            </a:r>
            <a:r>
              <a:rPr lang="fr-FR" sz="3600" b="1" dirty="0" err="1"/>
              <a:t>Bydło</a:t>
            </a:r>
            <a:r>
              <a:rPr lang="fr-FR" sz="3600" b="1" dirty="0"/>
              <a:t>, gros chariot polonais traîné par un énorme bœuf.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D875B1-7AA8-0C93-345D-DFD88E15BB63}"/>
              </a:ext>
            </a:extLst>
          </p:cNvPr>
          <p:cNvSpPr txBox="1"/>
          <p:nvPr/>
        </p:nvSpPr>
        <p:spPr>
          <a:xfrm>
            <a:off x="1565037" y="5288340"/>
            <a:ext cx="9061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solidFill>
                  <a:srgbClr val="FFFF00"/>
                </a:solidFill>
              </a:rPr>
              <a:t>Vu comme un immense rouleau compresseur broyant tout sur son passage à travers les longues plaines de Russie.</a:t>
            </a:r>
          </a:p>
        </p:txBody>
      </p:sp>
    </p:spTree>
    <p:extLst>
      <p:ext uri="{BB962C8B-B14F-4D97-AF65-F5344CB8AC3E}">
        <p14:creationId xmlns:p14="http://schemas.microsoft.com/office/powerpoint/2010/main" val="54632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EEE9B-890F-8C04-C119-EFC8A7E81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position des tableaux de Hartmann qui ont inspiré Moussorgski pour Tableaux dune exposition">
            <a:extLst>
              <a:ext uri="{FF2B5EF4-FFF2-40B4-BE49-F238E27FC236}">
                <a16:creationId xmlns:a16="http://schemas.microsoft.com/office/drawing/2014/main" id="{C7E76B34-B089-DC4B-D744-E27F9BD3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0"/>
            <a:ext cx="11926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7497C4-2635-3D59-A01F-4EDB9F65D8B3}"/>
              </a:ext>
            </a:extLst>
          </p:cNvPr>
          <p:cNvSpPr/>
          <p:nvPr/>
        </p:nvSpPr>
        <p:spPr>
          <a:xfrm>
            <a:off x="4345376" y="5516590"/>
            <a:ext cx="381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Promenade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BF1C32-88B1-0435-6BEC-944F83F5A012}"/>
              </a:ext>
            </a:extLst>
          </p:cNvPr>
          <p:cNvSpPr txBox="1"/>
          <p:nvPr/>
        </p:nvSpPr>
        <p:spPr>
          <a:xfrm>
            <a:off x="1901727" y="6211669"/>
            <a:ext cx="9779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Écoutez la flûte </a:t>
            </a:r>
            <a:r>
              <a:rPr lang="fr-FR" sz="3600" dirty="0" err="1">
                <a:solidFill>
                  <a:schemeClr val="bg1"/>
                </a:solidFill>
              </a:rPr>
              <a:t>octaviante</a:t>
            </a:r>
            <a:r>
              <a:rPr lang="fr-FR" sz="3600" dirty="0">
                <a:solidFill>
                  <a:schemeClr val="bg1"/>
                </a:solidFill>
              </a:rPr>
              <a:t> 4’ de l’orgue au début</a:t>
            </a:r>
          </a:p>
        </p:txBody>
      </p:sp>
    </p:spTree>
    <p:extLst>
      <p:ext uri="{BB962C8B-B14F-4D97-AF65-F5344CB8AC3E}">
        <p14:creationId xmlns:p14="http://schemas.microsoft.com/office/powerpoint/2010/main" val="7934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amuel Goldenberg and Schmuyle - Chicago Sinfonietta">
            <a:extLst>
              <a:ext uri="{FF2B5EF4-FFF2-40B4-BE49-F238E27FC236}">
                <a16:creationId xmlns:a16="http://schemas.microsoft.com/office/drawing/2014/main" id="{659C176B-42C2-4AFA-CF1C-82A43ABA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1" y="16119"/>
            <a:ext cx="10891157" cy="684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65EF23-233F-CA28-176E-8261CF435E4E}"/>
              </a:ext>
            </a:extLst>
          </p:cNvPr>
          <p:cNvSpPr txBox="1"/>
          <p:nvPr/>
        </p:nvSpPr>
        <p:spPr>
          <a:xfrm>
            <a:off x="650420" y="0"/>
            <a:ext cx="11206299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800" b="1" dirty="0">
                <a:solidFill>
                  <a:srgbClr val="FFFF00"/>
                </a:solidFill>
              </a:rPr>
              <a:t>Samuel Goldenberg et </a:t>
            </a:r>
            <a:r>
              <a:rPr lang="fr-FR" sz="4800" b="1" dirty="0" err="1">
                <a:solidFill>
                  <a:srgbClr val="FFFF00"/>
                </a:solidFill>
              </a:rPr>
              <a:t>Schmuyle</a:t>
            </a:r>
            <a:r>
              <a:rPr lang="fr-FR" sz="4800" b="1" dirty="0">
                <a:solidFill>
                  <a:srgbClr val="FFFF00"/>
                </a:solidFill>
              </a:rPr>
              <a:t>, un Juif riche et hautain, un autre pauvre </a:t>
            </a:r>
          </a:p>
          <a:p>
            <a:pPr algn="ctr"/>
            <a:endParaRPr lang="fr-FR" sz="4800" b="1" dirty="0">
              <a:solidFill>
                <a:srgbClr val="FFFF00"/>
              </a:solidFill>
            </a:endParaRPr>
          </a:p>
          <a:p>
            <a:pPr algn="ctr"/>
            <a:endParaRPr lang="fr-FR" sz="4800" b="1" dirty="0">
              <a:solidFill>
                <a:srgbClr val="FFFF00"/>
              </a:solidFill>
            </a:endParaRPr>
          </a:p>
          <a:p>
            <a:pPr algn="ctr"/>
            <a:endParaRPr lang="fr-FR" sz="4800" b="1" dirty="0">
              <a:solidFill>
                <a:srgbClr val="FFFF00"/>
              </a:solidFill>
            </a:endParaRPr>
          </a:p>
          <a:p>
            <a:pPr algn="ctr"/>
            <a:endParaRPr lang="fr-FR" sz="4800" b="1" dirty="0">
              <a:solidFill>
                <a:srgbClr val="FFFF00"/>
              </a:solidFill>
            </a:endParaRPr>
          </a:p>
          <a:p>
            <a:pPr algn="ctr"/>
            <a:endParaRPr lang="fr-FR" sz="4800" b="1" dirty="0">
              <a:solidFill>
                <a:srgbClr val="FFFF00"/>
              </a:solidFill>
            </a:endParaRPr>
          </a:p>
          <a:p>
            <a:pPr algn="ctr"/>
            <a:r>
              <a:rPr lang="fr-FR" sz="4800" b="1" dirty="0">
                <a:solidFill>
                  <a:srgbClr val="FFFF00"/>
                </a:solidFill>
              </a:rPr>
              <a:t>et suppliant qui, </a:t>
            </a:r>
            <a:r>
              <a:rPr lang="fr-FR" sz="4800" b="1" dirty="0" err="1">
                <a:solidFill>
                  <a:srgbClr val="FFFF00"/>
                </a:solidFill>
              </a:rPr>
              <a:t>semble-til</a:t>
            </a:r>
            <a:r>
              <a:rPr lang="fr-FR" sz="4800" b="1" dirty="0">
                <a:solidFill>
                  <a:srgbClr val="FFFF00"/>
                </a:solidFill>
              </a:rPr>
              <a:t>, se fait finalement congédier d'un grand geste</a:t>
            </a:r>
          </a:p>
        </p:txBody>
      </p:sp>
    </p:spTree>
    <p:extLst>
      <p:ext uri="{BB962C8B-B14F-4D97-AF65-F5344CB8AC3E}">
        <p14:creationId xmlns:p14="http://schemas.microsoft.com/office/powerpoint/2010/main" val="427962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9000E-4E08-002F-9147-3915C0A5B898}"/>
              </a:ext>
            </a:extLst>
          </p:cNvPr>
          <p:cNvSpPr/>
          <p:nvPr/>
        </p:nvSpPr>
        <p:spPr>
          <a:xfrm>
            <a:off x="963930" y="2846071"/>
            <a:ext cx="102641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 de la première visite</a:t>
            </a:r>
          </a:p>
          <a:p>
            <a:pPr algn="ctr"/>
            <a:endParaRPr lang="fr-FR" sz="5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fr-FR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9141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118</Words>
  <Application>Microsoft Office PowerPoint</Application>
  <PresentationFormat>Grand écran</PresentationFormat>
  <Paragraphs>32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Aleo-Regular</vt:lpstr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Courtois Ecole</dc:creator>
  <cp:lastModifiedBy>Courtois Ecole</cp:lastModifiedBy>
  <cp:revision>18</cp:revision>
  <dcterms:created xsi:type="dcterms:W3CDTF">2024-12-14T16:56:27Z</dcterms:created>
  <dcterms:modified xsi:type="dcterms:W3CDTF">2025-01-13T10:36:03Z</dcterms:modified>
</cp:coreProperties>
</file>